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I for the firm" id="{b6e8bbcc-cee5-edb3-6e10-9afa7f2a1ab2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dirty="0">
                <a:solidFill>
                  <a:srgbClr val="2D4459"/>
                </a:solidFill>
              </a:defRPr>
            </a:lvl1pPr>
          </a:lstStyle>
          <a:p>
            <a:pPr indent="0" marL="0">
              <a:buNone/>
            </a:pPr>
            <a:r>
              <a:rPr lang="en-US" sz="2600" dirty="0">
                <a:solidFill>
                  <a:srgbClr val="2D4459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i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Kicker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D44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i="1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Kicker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g"/><Relationship Id="rId6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D4459"/>
                </a:solidFill>
              </a:rPr>
              <a:t>What I have built so far: fifteen working legal tools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Built on my own time with invented clients. Orange: usable right away. I will demo two.</a:t>
            </a:r>
            <a:endParaRPr lang="en-US" sz="1300" dirty="0"/>
          </a:p>
        </p:txBody>
      </p:sp>
      <p:sp>
        <p:nvSpPr>
          <p:cNvPr id="4" name="Conflicts and intake heading"/>
          <p:cNvSpPr txBox="1"/>
          <p:nvPr/>
        </p:nvSpPr>
        <p:spPr>
          <a:xfrm>
            <a:off x="457200" y="1188720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chemeClr val="accent5"/>
                </a:solidFill>
              </a:rPr>
              <a:t>CONFLICTS AND INTAKE</a:t>
            </a:r>
            <a:endParaRPr lang="en-US" sz="900" dirty="0"/>
          </a:p>
        </p:txBody>
      </p:sp>
      <p:sp>
        <p:nvSpPr>
          <p:cNvPr id="5" name="Conflion name"/>
          <p:cNvSpPr txBox="1"/>
          <p:nvPr/>
        </p:nvSpPr>
        <p:spPr>
          <a:xfrm>
            <a:off x="457200" y="143560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Conflion</a:t>
            </a:r>
            <a:endParaRPr lang="en-US" sz="1050" dirty="0"/>
          </a:p>
        </p:txBody>
      </p:sp>
      <p:sp>
        <p:nvSpPr>
          <p:cNvPr id="6" name="Conflion line"/>
          <p:cNvSpPr txBox="1"/>
          <p:nvPr/>
        </p:nvSpPr>
        <p:spPr>
          <a:xfrm>
            <a:off x="1691640" y="143560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Finds the conflicts a letter-for-letter search misses and routes each intake to the right approvers.</a:t>
            </a:r>
            <a:endParaRPr lang="en-US" sz="950" dirty="0"/>
          </a:p>
        </p:txBody>
      </p:sp>
      <p:sp>
        <p:nvSpPr>
          <p:cNvPr id="7" name="Party Finder name"/>
          <p:cNvSpPr txBox="1"/>
          <p:nvPr/>
        </p:nvSpPr>
        <p:spPr>
          <a:xfrm>
            <a:off x="457200" y="181965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2"/>
                </a:solidFill>
              </a:rPr>
              <a:t>Party Finder</a:t>
            </a:r>
            <a:endParaRPr lang="en-US" sz="1050" dirty="0"/>
          </a:p>
        </p:txBody>
      </p:sp>
      <p:sp>
        <p:nvSpPr>
          <p:cNvPr id="8" name="Party Finder line"/>
          <p:cNvSpPr txBox="1"/>
          <p:nvPr/>
        </p:nvSpPr>
        <p:spPr>
          <a:xfrm>
            <a:off x="1691640" y="181965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Reads the complaint or deal papers and lists every name to run, so intake misses no one.</a:t>
            </a:r>
            <a:endParaRPr lang="en-US" sz="950" dirty="0"/>
          </a:p>
        </p:txBody>
      </p:sp>
      <p:sp>
        <p:nvSpPr>
          <p:cNvPr id="9" name="LexAtlas name"/>
          <p:cNvSpPr txBox="1"/>
          <p:nvPr/>
        </p:nvSpPr>
        <p:spPr>
          <a:xfrm>
            <a:off x="457200" y="220370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LexAtlas</a:t>
            </a:r>
            <a:endParaRPr lang="en-US" sz="1050" dirty="0"/>
          </a:p>
        </p:txBody>
      </p:sp>
      <p:sp>
        <p:nvSpPr>
          <p:cNvPr id="10" name="LexAtlas line"/>
          <p:cNvSpPr txBox="1"/>
          <p:nvPr/>
        </p:nvSpPr>
        <p:spPr>
          <a:xfrm>
            <a:off x="1691640" y="220370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Maps how companies, people and matters connect, for conflicts and diligence.</a:t>
            </a:r>
            <a:endParaRPr lang="en-US" sz="950" dirty="0"/>
          </a:p>
        </p:txBody>
      </p:sp>
      <p:sp>
        <p:nvSpPr>
          <p:cNvPr id="11" name="VigilMark name"/>
          <p:cNvSpPr txBox="1"/>
          <p:nvPr/>
        </p:nvSpPr>
        <p:spPr>
          <a:xfrm>
            <a:off x="457200" y="258775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VigilMark</a:t>
            </a:r>
            <a:endParaRPr lang="en-US" sz="1050" dirty="0"/>
          </a:p>
        </p:txBody>
      </p:sp>
      <p:sp>
        <p:nvSpPr>
          <p:cNvPr id="12" name="VigilMark line"/>
          <p:cNvSpPr txBox="1"/>
          <p:nvPr/>
        </p:nvSpPr>
        <p:spPr>
          <a:xfrm>
            <a:off x="1691640" y="2587752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Ranks new trademark filings against clients' marks before the opposition window closes.</a:t>
            </a:r>
            <a:endParaRPr lang="en-US" sz="950" dirty="0"/>
          </a:p>
        </p:txBody>
      </p:sp>
      <p:sp>
        <p:nvSpPr>
          <p:cNvPr id="13" name="Litigation heading"/>
          <p:cNvSpPr txBox="1"/>
          <p:nvPr/>
        </p:nvSpPr>
        <p:spPr>
          <a:xfrm>
            <a:off x="457200" y="3044952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chemeClr val="accent5"/>
                </a:solidFill>
              </a:rPr>
              <a:t>LITIGATION</a:t>
            </a:r>
            <a:endParaRPr lang="en-US" sz="900" dirty="0"/>
          </a:p>
        </p:txBody>
      </p:sp>
      <p:sp>
        <p:nvSpPr>
          <p:cNvPr id="14" name="Win your case ASAP name"/>
          <p:cNvSpPr txBox="1"/>
          <p:nvPr/>
        </p:nvSpPr>
        <p:spPr>
          <a:xfrm>
            <a:off x="457200" y="3291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Win your case ASAP</a:t>
            </a:r>
            <a:endParaRPr lang="en-US" sz="1050" dirty="0"/>
          </a:p>
        </p:txBody>
      </p:sp>
      <p:sp>
        <p:nvSpPr>
          <p:cNvPr id="15" name="Win your case ASAP line"/>
          <p:cNvSpPr txBox="1"/>
          <p:nvPr/>
        </p:nvSpPr>
        <p:spPr>
          <a:xfrm>
            <a:off x="1691640" y="329184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First read of a complaint: which motions could end the case early, with filing dates.</a:t>
            </a:r>
            <a:endParaRPr lang="en-US" sz="950" dirty="0"/>
          </a:p>
        </p:txBody>
      </p:sp>
      <p:sp>
        <p:nvSpPr>
          <p:cNvPr id="16" name="Testimony Check name"/>
          <p:cNvSpPr txBox="1"/>
          <p:nvPr/>
        </p:nvSpPr>
        <p:spPr>
          <a:xfrm>
            <a:off x="457200" y="367588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Testimony Check</a:t>
            </a:r>
            <a:endParaRPr lang="en-US" sz="1050" dirty="0"/>
          </a:p>
        </p:txBody>
      </p:sp>
      <p:sp>
        <p:nvSpPr>
          <p:cNvPr id="17" name="Testimony Check line"/>
          <p:cNvSpPr txBox="1"/>
          <p:nvPr/>
        </p:nvSpPr>
        <p:spPr>
          <a:xfrm>
            <a:off x="1691640" y="367588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Finds where a witness's story conflicts with the documents and drafts the deposition outline.</a:t>
            </a:r>
            <a:endParaRPr lang="en-US" sz="950" dirty="0"/>
          </a:p>
        </p:txBody>
      </p:sp>
      <p:sp>
        <p:nvSpPr>
          <p:cNvPr id="18" name="Citation Gate name"/>
          <p:cNvSpPr txBox="1"/>
          <p:nvPr/>
        </p:nvSpPr>
        <p:spPr>
          <a:xfrm>
            <a:off x="457200" y="405993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Citation Gate</a:t>
            </a:r>
            <a:endParaRPr lang="en-US" sz="1050" dirty="0"/>
          </a:p>
        </p:txBody>
      </p:sp>
      <p:sp>
        <p:nvSpPr>
          <p:cNvPr id="19" name="Citation Gate line"/>
          <p:cNvSpPr txBox="1"/>
          <p:nvPr/>
        </p:nvSpPr>
        <p:spPr>
          <a:xfrm>
            <a:off x="1691640" y="405993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Checks every cited case and quotation against real opinions before a brief goes out.</a:t>
            </a:r>
            <a:endParaRPr lang="en-US" sz="950" dirty="0"/>
          </a:p>
        </p:txBody>
      </p:sp>
      <p:sp>
        <p:nvSpPr>
          <p:cNvPr id="20" name="Case Wins Debrief name"/>
          <p:cNvSpPr txBox="1"/>
          <p:nvPr/>
        </p:nvSpPr>
        <p:spPr>
          <a:xfrm>
            <a:off x="457200" y="444398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Case Wins Debrief</a:t>
            </a:r>
            <a:endParaRPr lang="en-US" sz="1050" dirty="0"/>
          </a:p>
        </p:txBody>
      </p:sp>
      <p:sp>
        <p:nvSpPr>
          <p:cNvPr id="21" name="Case Wins Debrief line"/>
          <p:cNvSpPr txBox="1"/>
          <p:nvPr/>
        </p:nvSpPr>
        <p:spPr>
          <a:xfrm>
            <a:off x="1691640" y="44439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Turns each trial win into lessons and a tool the next team can reuse.</a:t>
            </a:r>
            <a:endParaRPr lang="en-US" sz="950" dirty="0"/>
          </a:p>
        </p:txBody>
      </p:sp>
      <p:sp>
        <p:nvSpPr>
          <p:cNvPr id="22" name="Transactions and practice groups heading"/>
          <p:cNvSpPr txBox="1"/>
          <p:nvPr/>
        </p:nvSpPr>
        <p:spPr>
          <a:xfrm>
            <a:off x="4663440" y="1188720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chemeClr val="accent5"/>
                </a:solidFill>
              </a:rPr>
              <a:t>TRANSACTIONS AND PRACTICE GROUPS</a:t>
            </a:r>
            <a:endParaRPr lang="en-US" sz="900" dirty="0"/>
          </a:p>
        </p:txBody>
      </p:sp>
      <p:sp>
        <p:nvSpPr>
          <p:cNvPr id="23" name="Matter Desk name"/>
          <p:cNvSpPr txBox="1"/>
          <p:nvPr/>
        </p:nvSpPr>
        <p:spPr>
          <a:xfrm>
            <a:off x="4663440" y="143560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Matter Desk</a:t>
            </a:r>
            <a:endParaRPr lang="en-US" sz="1050" dirty="0"/>
          </a:p>
        </p:txBody>
      </p:sp>
      <p:sp>
        <p:nvSpPr>
          <p:cNvPr id="24" name="Matter Desk line"/>
          <p:cNvSpPr txBox="1"/>
          <p:nvPr/>
        </p:nvSpPr>
        <p:spPr>
          <a:xfrm>
            <a:off x="5897880" y="143560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First read of a new matter in five practice areas, with every deadline dated.</a:t>
            </a:r>
            <a:endParaRPr lang="en-US" sz="950" dirty="0"/>
          </a:p>
        </p:txBody>
      </p:sp>
      <p:sp>
        <p:nvSpPr>
          <p:cNvPr id="25" name="Synthesis name"/>
          <p:cNvSpPr txBox="1"/>
          <p:nvPr/>
        </p:nvSpPr>
        <p:spPr>
          <a:xfrm>
            <a:off x="4663440" y="181965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Synthesis</a:t>
            </a:r>
            <a:endParaRPr lang="en-US" sz="1050" dirty="0"/>
          </a:p>
        </p:txBody>
      </p:sp>
      <p:sp>
        <p:nvSpPr>
          <p:cNvPr id="26" name="Synthesis line"/>
          <p:cNvSpPr txBox="1"/>
          <p:nvPr/>
        </p:nvSpPr>
        <p:spPr>
          <a:xfrm>
            <a:off x="5897880" y="181965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Buy-side deal workbench: schedules against reps, the markup explained, closing list built.</a:t>
            </a:r>
            <a:endParaRPr lang="en-US" sz="950" dirty="0"/>
          </a:p>
        </p:txBody>
      </p:sp>
      <p:sp>
        <p:nvSpPr>
          <p:cNvPr id="27" name="Skippy name"/>
          <p:cNvSpPr txBox="1"/>
          <p:nvPr/>
        </p:nvSpPr>
        <p:spPr>
          <a:xfrm>
            <a:off x="4663440" y="2203704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Skippy</a:t>
            </a:r>
            <a:endParaRPr lang="en-US" sz="1050" dirty="0"/>
          </a:p>
        </p:txBody>
      </p:sp>
      <p:sp>
        <p:nvSpPr>
          <p:cNvPr id="28" name="Skippy line"/>
          <p:cNvSpPr txBox="1"/>
          <p:nvPr/>
        </p:nvSpPr>
        <p:spPr>
          <a:xfrm>
            <a:off x="5897880" y="220370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Answers questions about a matter's files, every answer cited to the page.</a:t>
            </a:r>
            <a:endParaRPr lang="en-US" sz="950" dirty="0"/>
          </a:p>
        </p:txBody>
      </p:sp>
      <p:sp>
        <p:nvSpPr>
          <p:cNvPr id="29" name="Billing and time heading"/>
          <p:cNvSpPr txBox="1"/>
          <p:nvPr/>
        </p:nvSpPr>
        <p:spPr>
          <a:xfrm>
            <a:off x="4663440" y="2660904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chemeClr val="accent5"/>
                </a:solidFill>
              </a:rPr>
              <a:t>BILLING AND TIME</a:t>
            </a:r>
            <a:endParaRPr lang="en-US" sz="900" dirty="0"/>
          </a:p>
        </p:txBody>
      </p:sp>
      <p:sp>
        <p:nvSpPr>
          <p:cNvPr id="30" name="Guideline Guard name"/>
          <p:cNvSpPr txBox="1"/>
          <p:nvPr/>
        </p:nvSpPr>
        <p:spPr>
          <a:xfrm>
            <a:off x="4663440" y="2907792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2"/>
                </a:solidFill>
              </a:rPr>
              <a:t>Guideline Guard</a:t>
            </a:r>
            <a:endParaRPr lang="en-US" sz="1050" dirty="0"/>
          </a:p>
        </p:txBody>
      </p:sp>
      <p:sp>
        <p:nvSpPr>
          <p:cNvPr id="31" name="Guideline Guard line"/>
          <p:cNvSpPr txBox="1"/>
          <p:nvPr/>
        </p:nvSpPr>
        <p:spPr>
          <a:xfrm>
            <a:off x="5897880" y="2907792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Checks each prebill against that client's own guidelines and proposes the fix.</a:t>
            </a:r>
            <a:endParaRPr lang="en-US" sz="950" dirty="0"/>
          </a:p>
        </p:txBody>
      </p:sp>
      <p:sp>
        <p:nvSpPr>
          <p:cNvPr id="32" name="Hour Catch name"/>
          <p:cNvSpPr txBox="1"/>
          <p:nvPr/>
        </p:nvSpPr>
        <p:spPr>
          <a:xfrm>
            <a:off x="4663440" y="329184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Hour Catch</a:t>
            </a:r>
            <a:endParaRPr lang="en-US" sz="1050" dirty="0"/>
          </a:p>
        </p:txBody>
      </p:sp>
      <p:sp>
        <p:nvSpPr>
          <p:cNvPr id="33" name="Hour Catch line"/>
          <p:cNvSpPr txBox="1"/>
          <p:nvPr/>
        </p:nvSpPr>
        <p:spPr>
          <a:xfrm>
            <a:off x="5897880" y="329184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Reads a lawyer's day in Outlook and Teams and drafts the time entries that would be lost.</a:t>
            </a:r>
            <a:endParaRPr lang="en-US" sz="950" dirty="0"/>
          </a:p>
        </p:txBody>
      </p:sp>
      <p:sp>
        <p:nvSpPr>
          <p:cNvPr id="34" name="Firm strategy and marketing heading"/>
          <p:cNvSpPr txBox="1"/>
          <p:nvPr/>
        </p:nvSpPr>
        <p:spPr>
          <a:xfrm>
            <a:off x="4663440" y="3749040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chemeClr val="accent5"/>
                </a:solidFill>
              </a:rPr>
              <a:t>FIRM STRATEGY AND MARKETING</a:t>
            </a:r>
            <a:endParaRPr lang="en-US" sz="900" dirty="0"/>
          </a:p>
        </p:txBody>
      </p:sp>
      <p:sp>
        <p:nvSpPr>
          <p:cNvPr id="35" name="Praxis name"/>
          <p:cNvSpPr txBox="1"/>
          <p:nvPr/>
        </p:nvSpPr>
        <p:spPr>
          <a:xfrm>
            <a:off x="4663440" y="3995928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Praxis</a:t>
            </a:r>
            <a:endParaRPr lang="en-US" sz="1050" dirty="0"/>
          </a:p>
        </p:txBody>
      </p:sp>
      <p:sp>
        <p:nvSpPr>
          <p:cNvPr id="36" name="Praxis line"/>
          <p:cNvSpPr txBox="1"/>
          <p:nvPr/>
        </p:nvSpPr>
        <p:spPr>
          <a:xfrm>
            <a:off x="5897880" y="3995928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Lets leadership compare AI ideas on impact, risk and effort, and track the pilots.</a:t>
            </a:r>
            <a:endParaRPr lang="en-US" sz="950" dirty="0"/>
          </a:p>
        </p:txBody>
      </p:sp>
      <p:sp>
        <p:nvSpPr>
          <p:cNvPr id="37" name="Marketing Studio name"/>
          <p:cNvSpPr txBox="1"/>
          <p:nvPr/>
        </p:nvSpPr>
        <p:spPr>
          <a:xfrm>
            <a:off x="4663440" y="4379976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accent2"/>
                </a:solidFill>
              </a:rPr>
              <a:t>Marketing Studio</a:t>
            </a:r>
            <a:endParaRPr lang="en-US" sz="1050" dirty="0"/>
          </a:p>
        </p:txBody>
      </p:sp>
      <p:sp>
        <p:nvSpPr>
          <p:cNvPr id="38" name="Marketing Studio line"/>
          <p:cNvSpPr txBox="1"/>
          <p:nvPr/>
        </p:nvSpPr>
        <p:spPr>
          <a:xfrm>
            <a:off x="5897880" y="4379976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Drafts bios, client alerts and RFP responses in the firm's voice, then checks the rules.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D4459"/>
                </a:solidFill>
              </a:rPr>
              <a:t>How I use AI: three layers, from chat to automation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Each layer does more on its own, so each needs more care around it.</a:t>
            </a:r>
            <a:endParaRPr lang="en-US" sz="1300" dirty="0"/>
          </a:p>
        </p:txBody>
      </p:sp>
      <p:sp>
        <p:nvSpPr>
          <p:cNvPr id="4" name="1  Chat card"/>
          <p:cNvSpPr/>
          <p:nvPr/>
        </p:nvSpPr>
        <p:spPr>
          <a:xfrm>
            <a:off x="457200" y="1280160"/>
            <a:ext cx="262432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square"/>
          <p:cNvSpPr/>
          <p:nvPr/>
        </p:nvSpPr>
        <p:spPr>
          <a:xfrm>
            <a:off x="594360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msg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51" y="1501811"/>
            <a:ext cx="215067" cy="215067"/>
          </a:xfrm>
          <a:prstGeom prst="rect">
            <a:avLst/>
          </a:prstGeom>
        </p:spPr>
      </p:pic>
      <p:sp>
        <p:nvSpPr>
          <p:cNvPr id="7" name="1  Chat name"/>
          <p:cNvSpPr txBox="1"/>
          <p:nvPr/>
        </p:nvSpPr>
        <p:spPr>
          <a:xfrm>
            <a:off x="1097280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  Chat</a:t>
            </a:r>
            <a:endParaRPr lang="en-US" sz="1400" dirty="0"/>
          </a:p>
        </p:txBody>
      </p:sp>
      <p:sp>
        <p:nvSpPr>
          <p:cNvPr id="8" name="1  Chat sub"/>
          <p:cNvSpPr txBox="1"/>
          <p:nvPr/>
        </p:nvSpPr>
        <p:spPr>
          <a:xfrm>
            <a:off x="594360" y="1938528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5"/>
                </a:solidFill>
              </a:rPr>
              <a:t>Working with AI directly</a:t>
            </a:r>
            <a:endParaRPr lang="en-US" sz="1150" dirty="0"/>
          </a:p>
        </p:txBody>
      </p:sp>
      <p:sp>
        <p:nvSpPr>
          <p:cNvPr id="9" name="1  Chat text"/>
          <p:cNvSpPr txBox="1"/>
          <p:nvPr/>
        </p:nvSpPr>
        <p:spPr>
          <a:xfrm>
            <a:off x="594360" y="2267712"/>
            <a:ext cx="23500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Drafting, summarizing, research and checking my own work. Anyone at the firm could start here.</a:t>
            </a:r>
            <a:endParaRPr lang="en-US" sz="1150" dirty="0"/>
          </a:p>
        </p:txBody>
      </p:sp>
      <p:pic>
        <p:nvPicPr>
          <p:cNvPr id="10" name="layer arrow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2281428"/>
            <a:ext cx="146304" cy="146304"/>
          </a:xfrm>
          <a:prstGeom prst="rect">
            <a:avLst/>
          </a:prstGeom>
        </p:spPr>
      </p:pic>
      <p:sp>
        <p:nvSpPr>
          <p:cNvPr id="11" name="2  AI-assisted tools card"/>
          <p:cNvSpPr/>
          <p:nvPr/>
        </p:nvSpPr>
        <p:spPr>
          <a:xfrm>
            <a:off x="3259836" y="1280160"/>
            <a:ext cx="262432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on square"/>
          <p:cNvSpPr/>
          <p:nvPr/>
        </p:nvSpPr>
        <p:spPr>
          <a:xfrm>
            <a:off x="3396996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tool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487" y="1501811"/>
            <a:ext cx="215067" cy="215067"/>
          </a:xfrm>
          <a:prstGeom prst="rect">
            <a:avLst/>
          </a:prstGeom>
        </p:spPr>
      </p:pic>
      <p:sp>
        <p:nvSpPr>
          <p:cNvPr id="14" name="2  AI-assisted tools name"/>
          <p:cNvSpPr txBox="1"/>
          <p:nvPr/>
        </p:nvSpPr>
        <p:spPr>
          <a:xfrm>
            <a:off x="3899916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  AI-assisted tools</a:t>
            </a:r>
            <a:endParaRPr lang="en-US" sz="1400" dirty="0"/>
          </a:p>
        </p:txBody>
      </p:sp>
      <p:sp>
        <p:nvSpPr>
          <p:cNvPr id="15" name="2  AI-assisted tools sub"/>
          <p:cNvSpPr txBox="1"/>
          <p:nvPr/>
        </p:nvSpPr>
        <p:spPr>
          <a:xfrm>
            <a:off x="3396996" y="1938528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5"/>
                </a:solidFill>
              </a:rPr>
              <a:t>AI inside a tool built for one job</a:t>
            </a:r>
            <a:endParaRPr lang="en-US" sz="1150" dirty="0"/>
          </a:p>
        </p:txBody>
      </p:sp>
      <p:sp>
        <p:nvSpPr>
          <p:cNvPr id="16" name="2  AI-assisted tools text"/>
          <p:cNvSpPr txBox="1"/>
          <p:nvPr/>
        </p:nvSpPr>
        <p:spPr>
          <a:xfrm>
            <a:off x="3396996" y="2267712"/>
            <a:ext cx="23500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Checks around the model and a person deciding. Guideline Guard checks prebills; Testimony Check preps depositions.</a:t>
            </a:r>
            <a:endParaRPr lang="en-US" sz="1150" dirty="0"/>
          </a:p>
        </p:txBody>
      </p:sp>
      <p:pic>
        <p:nvPicPr>
          <p:cNvPr id="17" name="layer arrow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452" y="2281428"/>
            <a:ext cx="146304" cy="146304"/>
          </a:xfrm>
          <a:prstGeom prst="rect">
            <a:avLst/>
          </a:prstGeom>
        </p:spPr>
      </p:pic>
      <p:sp>
        <p:nvSpPr>
          <p:cNvPr id="18" name="3  Automation card"/>
          <p:cNvSpPr/>
          <p:nvPr/>
        </p:nvSpPr>
        <p:spPr>
          <a:xfrm>
            <a:off x="6062472" y="1280160"/>
            <a:ext cx="2624328" cy="2148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on square"/>
          <p:cNvSpPr/>
          <p:nvPr/>
        </p:nvSpPr>
        <p:spPr>
          <a:xfrm>
            <a:off x="6199632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repeat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123" y="1501811"/>
            <a:ext cx="215067" cy="215067"/>
          </a:xfrm>
          <a:prstGeom prst="rect">
            <a:avLst/>
          </a:prstGeom>
        </p:spPr>
      </p:pic>
      <p:sp>
        <p:nvSpPr>
          <p:cNvPr id="21" name="3  Automation name"/>
          <p:cNvSpPr txBox="1"/>
          <p:nvPr/>
        </p:nvSpPr>
        <p:spPr>
          <a:xfrm>
            <a:off x="6702552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  Automation</a:t>
            </a:r>
            <a:endParaRPr lang="en-US" sz="1400" dirty="0"/>
          </a:p>
        </p:txBody>
      </p:sp>
      <p:sp>
        <p:nvSpPr>
          <p:cNvPr id="22" name="3  Automation sub"/>
          <p:cNvSpPr txBox="1"/>
          <p:nvPr/>
        </p:nvSpPr>
        <p:spPr>
          <a:xfrm>
            <a:off x="6199632" y="1938528"/>
            <a:ext cx="2350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5"/>
                </a:solidFill>
              </a:rPr>
              <a:t>Work that runs in the background</a:t>
            </a:r>
            <a:endParaRPr lang="en-US" sz="1150" dirty="0"/>
          </a:p>
        </p:txBody>
      </p:sp>
      <p:sp>
        <p:nvSpPr>
          <p:cNvPr id="23" name="3  Automation text"/>
          <p:cNvSpPr txBox="1"/>
          <p:nvPr/>
        </p:nvSpPr>
        <p:spPr>
          <a:xfrm>
            <a:off x="6199632" y="2267712"/>
            <a:ext cx="23500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Nobody has to ask; a person reviews what it finds. VigilMark watches new trademark filings; Conflion routes each intake.</a:t>
            </a:r>
            <a:endParaRPr lang="en-US" sz="1150" dirty="0"/>
          </a:p>
        </p:txBody>
      </p:sp>
      <p:sp>
        <p:nvSpPr>
          <p:cNvPr id="24" name="build card"/>
          <p:cNvSpPr/>
          <p:nvPr/>
        </p:nvSpPr>
        <p:spPr>
          <a:xfrm>
            <a:off x="457200" y="3611880"/>
            <a:ext cx="822960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build heading"/>
          <p:cNvSpPr txBox="1"/>
          <p:nvPr/>
        </p:nvSpPr>
        <p:spPr>
          <a:xfrm>
            <a:off x="640080" y="3685032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Using AI, and using AI to build tools</a:t>
            </a:r>
            <a:endParaRPr lang="en-US" sz="1300" dirty="0"/>
          </a:p>
        </p:txBody>
      </p:sp>
      <p:sp>
        <p:nvSpPr>
          <p:cNvPr id="26" name="build text"/>
          <p:cNvSpPr txBox="1"/>
          <p:nvPr/>
        </p:nvSpPr>
        <p:spPr>
          <a:xfrm>
            <a:off x="640080" y="3995928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I also use AI to build layers 2 and 3, so lawyers get the benefit without having to learn AI. Every build follows the same steps: start with how the work is really done, build, test against real outcomes, and ship it with tests, guides and a features list for IT.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D4459"/>
                </a:solidFill>
              </a:rPr>
              <a:t>Conflion brings all of this together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A conflicts and intake system that uses all three layers, built the way I think firm AI should be.</a:t>
            </a:r>
            <a:endParaRPr lang="en-US" sz="1300" dirty="0"/>
          </a:p>
        </p:txBody>
      </p:sp>
      <p:sp>
        <p:nvSpPr>
          <p:cNvPr id="4" name="icon square"/>
          <p:cNvSpPr/>
          <p:nvPr/>
        </p:nvSpPr>
        <p:spPr>
          <a:xfrm>
            <a:off x="457200" y="1298448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lock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691" y="1382939"/>
            <a:ext cx="215067" cy="215067"/>
          </a:xfrm>
          <a:prstGeom prst="rect">
            <a:avLst/>
          </a:prstGeom>
        </p:spPr>
      </p:pic>
      <p:sp>
        <p:nvSpPr>
          <p:cNvPr id="6" name="Secure pillar"/>
          <p:cNvSpPr txBox="1"/>
          <p:nvPr/>
        </p:nvSpPr>
        <p:spPr>
          <a:xfrm>
            <a:off x="987552" y="1261872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Secure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Sign-on and roles. Ethical walls enforced in what each user can see. A tamper-evident audit trail.</a:t>
            </a:r>
            <a:endParaRPr lang="en-US" sz="1300" dirty="0"/>
          </a:p>
        </p:txBody>
      </p:sp>
      <p:sp>
        <p:nvSpPr>
          <p:cNvPr id="7" name="icon square"/>
          <p:cNvSpPr/>
          <p:nvPr/>
        </p:nvSpPr>
        <p:spPr>
          <a:xfrm>
            <a:off x="457200" y="214884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link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91" y="2233331"/>
            <a:ext cx="215067" cy="215067"/>
          </a:xfrm>
          <a:prstGeom prst="rect">
            <a:avLst/>
          </a:prstGeom>
        </p:spPr>
      </p:pic>
      <p:sp>
        <p:nvSpPr>
          <p:cNvPr id="9" name="Connected pillar"/>
          <p:cNvSpPr txBox="1"/>
          <p:nvPr/>
        </p:nvSpPr>
        <p:spPr>
          <a:xfrm>
            <a:off x="987552" y="2112264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Connected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Each intake routes to the right approvers. Walls feed a block list for the document system.</a:t>
            </a:r>
            <a:endParaRPr lang="en-US" sz="1300" dirty="0"/>
          </a:p>
        </p:txBody>
      </p:sp>
      <p:sp>
        <p:nvSpPr>
          <p:cNvPr id="10" name="icon square"/>
          <p:cNvSpPr/>
          <p:nvPr/>
        </p:nvSpPr>
        <p:spPr>
          <a:xfrm>
            <a:off x="457200" y="2999232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server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91" y="3083723"/>
            <a:ext cx="215067" cy="215067"/>
          </a:xfrm>
          <a:prstGeom prst="rect">
            <a:avLst/>
          </a:prstGeom>
        </p:spPr>
      </p:pic>
      <p:sp>
        <p:nvSpPr>
          <p:cNvPr id="12" name="Local model pillar"/>
          <p:cNvSpPr txBox="1"/>
          <p:nvPr/>
        </p:nvSpPr>
        <p:spPr>
          <a:xfrm>
            <a:off x="987552" y="2962656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Local model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The AI runs on the firm's own hardware, so client names never leave the building.</a:t>
            </a:r>
            <a:endParaRPr lang="en-US" sz="1300" dirty="0"/>
          </a:p>
        </p:txBody>
      </p:sp>
      <p:sp>
        <p:nvSpPr>
          <p:cNvPr id="13" name="icon square"/>
          <p:cNvSpPr/>
          <p:nvPr/>
        </p:nvSpPr>
        <p:spPr>
          <a:xfrm>
            <a:off x="457200" y="3849624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4" name="target 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91" y="3934115"/>
            <a:ext cx="215067" cy="215067"/>
          </a:xfrm>
          <a:prstGeom prst="rect">
            <a:avLst/>
          </a:prstGeom>
        </p:spPr>
      </p:pic>
      <p:sp>
        <p:nvSpPr>
          <p:cNvPr id="15" name="Built to our rules pillar"/>
          <p:cNvSpPr txBox="1"/>
          <p:nvPr/>
        </p:nvSpPr>
        <p:spPr>
          <a:xfrm>
            <a:off x="987552" y="3813048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Built to our rules</a:t>
            </a:r>
            <a:endParaRPr lang="en-US" sz="13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Catches what a letter-for-letter search misses (Smyth, Kate for Katherine, parent companies) and cites the conduct rule.</a:t>
            </a:r>
            <a:endParaRPr lang="en-US" sz="1300" dirty="0"/>
          </a:p>
        </p:txBody>
      </p:sp>
      <p:pic>
        <p:nvPicPr>
          <p:cNvPr id="16" name="Conflion hit review screenshot" descr="/mnt/project-files/legal-site/assets/conflion-hits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480" y="1280160"/>
            <a:ext cx="3703320" cy="2313432"/>
          </a:xfrm>
          <a:prstGeom prst="rect">
            <a:avLst/>
          </a:prstGeom>
        </p:spPr>
      </p:pic>
      <p:sp>
        <p:nvSpPr>
          <p:cNvPr id="17" name="screenshot border"/>
          <p:cNvSpPr/>
          <p:nvPr/>
        </p:nvSpPr>
        <p:spPr>
          <a:xfrm>
            <a:off x="4983480" y="1280160"/>
            <a:ext cx="3703320" cy="2313432"/>
          </a:xfrm>
          <a:prstGeom prst="rect">
            <a:avLst/>
          </a:prstGeom>
          <a:ln w="9525">
            <a:solidFill>
              <a:srgbClr val="D0D0D0"/>
            </a:solidFill>
            <a:prstDash val="solid"/>
          </a:ln>
        </p:spPr>
      </p:sp>
      <p:sp>
        <p:nvSpPr>
          <p:cNvPr id="18" name="screenshot caption"/>
          <p:cNvSpPr txBox="1"/>
          <p:nvPr/>
        </p:nvSpPr>
        <p:spPr>
          <a:xfrm>
            <a:off x="4983480" y="365760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tx2"/>
                </a:solidFill>
              </a:rPr>
              <a:t>Hit review: each match explained in plain English. The AI note is marked advisory; a person decides.</a:t>
            </a:r>
            <a:endParaRPr lang="en-US" sz="950" dirty="0"/>
          </a:p>
        </p:txBody>
      </p:sp>
      <p:sp>
        <p:nvSpPr>
          <p:cNvPr id="19" name="pattern card"/>
          <p:cNvSpPr/>
          <p:nvPr/>
        </p:nvSpPr>
        <p:spPr>
          <a:xfrm>
            <a:off x="4983480" y="4206240"/>
            <a:ext cx="3703320" cy="5486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pattern line"/>
          <p:cNvSpPr txBox="1"/>
          <p:nvPr/>
        </p:nvSpPr>
        <p:spPr>
          <a:xfrm>
            <a:off x="5120640" y="420624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It ships with role-based training walkthroughs. The same pattern could serve any workflow here.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D4459"/>
                </a:solidFill>
              </a:rPr>
              <a:t>What I could build next, from small to firm-wide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Ideas I think are worth exploring. Which ones, and in what order, is leadership's call.</a:t>
            </a:r>
            <a:endParaRPr lang="en-US" sz="1300" dirty="0"/>
          </a:p>
        </p:txBody>
      </p:sp>
      <p:sp>
        <p:nvSpPr>
          <p:cNvPr id="4" name="Start small card"/>
          <p:cNvSpPr/>
          <p:nvPr/>
        </p:nvSpPr>
        <p:spPr>
          <a:xfrm>
            <a:off x="457200" y="1280160"/>
            <a:ext cx="2624328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square"/>
          <p:cNvSpPr/>
          <p:nvPr/>
        </p:nvSpPr>
        <p:spPr>
          <a:xfrm>
            <a:off x="594360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play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51" y="1501811"/>
            <a:ext cx="215067" cy="215067"/>
          </a:xfrm>
          <a:prstGeom prst="rect">
            <a:avLst/>
          </a:prstGeom>
        </p:spPr>
      </p:pic>
      <p:sp>
        <p:nvSpPr>
          <p:cNvPr id="7" name="Start small name"/>
          <p:cNvSpPr txBox="1"/>
          <p:nvPr/>
        </p:nvSpPr>
        <p:spPr>
          <a:xfrm>
            <a:off x="1097280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Start small</a:t>
            </a:r>
            <a:endParaRPr lang="en-US" sz="1400" dirty="0"/>
          </a:p>
        </p:txBody>
      </p:sp>
      <p:sp>
        <p:nvSpPr>
          <p:cNvPr id="8" name="Start small sub"/>
          <p:cNvSpPr txBox="1"/>
          <p:nvPr/>
        </p:nvSpPr>
        <p:spPr>
          <a:xfrm>
            <a:off x="594360" y="1938528"/>
            <a:ext cx="23500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5"/>
                </a:solidFill>
              </a:rPr>
              <a:t>Use what already works</a:t>
            </a:r>
            <a:endParaRPr lang="en-US" sz="1150" dirty="0"/>
          </a:p>
        </p:txBody>
      </p:sp>
      <p:sp>
        <p:nvSpPr>
          <p:cNvPr id="9" name="Start small bullets"/>
          <p:cNvSpPr txBox="1"/>
          <p:nvPr/>
        </p:nvSpPr>
        <p:spPr>
          <a:xfrm>
            <a:off x="594360" y="2304288"/>
            <a:ext cx="23500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An AI dashboard on every computer that steers people to approved, easy tools.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Start it with Guideline Guard, Party Finder and Marketing Studio.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No firm-system connection; a person reviews every output.</a:t>
            </a:r>
            <a:endParaRPr lang="en-US" sz="1200" dirty="0"/>
          </a:p>
        </p:txBody>
      </p:sp>
      <p:pic>
        <p:nvPicPr>
          <p:cNvPr id="10" name="next arrow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2852928"/>
            <a:ext cx="146304" cy="146304"/>
          </a:xfrm>
          <a:prstGeom prst="rect">
            <a:avLst/>
          </a:prstGeom>
        </p:spPr>
      </p:pic>
      <p:sp>
        <p:nvSpPr>
          <p:cNvPr id="11" name="Connect card"/>
          <p:cNvSpPr/>
          <p:nvPr/>
        </p:nvSpPr>
        <p:spPr>
          <a:xfrm>
            <a:off x="3259836" y="1280160"/>
            <a:ext cx="2624328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on square"/>
          <p:cNvSpPr/>
          <p:nvPr/>
        </p:nvSpPr>
        <p:spPr>
          <a:xfrm>
            <a:off x="3396996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link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487" y="1501811"/>
            <a:ext cx="215067" cy="215067"/>
          </a:xfrm>
          <a:prstGeom prst="rect">
            <a:avLst/>
          </a:prstGeom>
        </p:spPr>
      </p:pic>
      <p:sp>
        <p:nvSpPr>
          <p:cNvPr id="14" name="Connect name"/>
          <p:cNvSpPr txBox="1"/>
          <p:nvPr/>
        </p:nvSpPr>
        <p:spPr>
          <a:xfrm>
            <a:off x="3899916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Connect</a:t>
            </a:r>
            <a:endParaRPr lang="en-US" sz="1400" dirty="0"/>
          </a:p>
        </p:txBody>
      </p:sp>
      <p:sp>
        <p:nvSpPr>
          <p:cNvPr id="15" name="Connect sub"/>
          <p:cNvSpPr txBox="1"/>
          <p:nvPr/>
        </p:nvSpPr>
        <p:spPr>
          <a:xfrm>
            <a:off x="3396996" y="1938528"/>
            <a:ext cx="23500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5"/>
                </a:solidFill>
              </a:rPr>
              <a:t>Plug proven tools into firm systems</a:t>
            </a:r>
            <a:endParaRPr lang="en-US" sz="1150" dirty="0"/>
          </a:p>
        </p:txBody>
      </p:sp>
      <p:sp>
        <p:nvSpPr>
          <p:cNvPr id="16" name="Connect bullets"/>
          <p:cNvSpPr txBox="1"/>
          <p:nvPr/>
        </p:nvSpPr>
        <p:spPr>
          <a:xfrm>
            <a:off x="3396996" y="2304288"/>
            <a:ext cx="23500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Client risk tracker: spot trouble so we call the client before they know they are being sued.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Custom newsletters for attorneys and training videos for new hires.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Ask the matter and Hour Catch on firm systems.</a:t>
            </a:r>
            <a:endParaRPr lang="en-US" sz="1200" dirty="0"/>
          </a:p>
        </p:txBody>
      </p:sp>
      <p:pic>
        <p:nvPicPr>
          <p:cNvPr id="17" name="next arrow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452" y="2852928"/>
            <a:ext cx="146304" cy="146304"/>
          </a:xfrm>
          <a:prstGeom prst="rect">
            <a:avLst/>
          </a:prstGeom>
        </p:spPr>
      </p:pic>
      <p:sp>
        <p:nvSpPr>
          <p:cNvPr id="18" name="Firm-wide, for discussion card"/>
          <p:cNvSpPr/>
          <p:nvPr/>
        </p:nvSpPr>
        <p:spPr>
          <a:xfrm>
            <a:off x="6062472" y="1280160"/>
            <a:ext cx="2624328" cy="3291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icon square"/>
          <p:cNvSpPr/>
          <p:nvPr/>
        </p:nvSpPr>
        <p:spPr>
          <a:xfrm>
            <a:off x="6199632" y="1417320"/>
            <a:ext cx="384048" cy="38404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20" name="layers 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928" y="1499616"/>
            <a:ext cx="219456" cy="219456"/>
          </a:xfrm>
          <a:prstGeom prst="rect">
            <a:avLst/>
          </a:prstGeom>
        </p:spPr>
      </p:pic>
      <p:sp>
        <p:nvSpPr>
          <p:cNvPr id="21" name="Firm-wide, for discussion name"/>
          <p:cNvSpPr txBox="1"/>
          <p:nvPr/>
        </p:nvSpPr>
        <p:spPr>
          <a:xfrm>
            <a:off x="6702552" y="1389888"/>
            <a:ext cx="18470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Firm-wide, for discussion</a:t>
            </a:r>
            <a:endParaRPr lang="en-US" sz="1400" dirty="0"/>
          </a:p>
        </p:txBody>
      </p:sp>
      <p:sp>
        <p:nvSpPr>
          <p:cNvPr id="22" name="Firm-wide, for discussion sub"/>
          <p:cNvSpPr txBox="1"/>
          <p:nvPr/>
        </p:nvSpPr>
        <p:spPr>
          <a:xfrm>
            <a:off x="6199632" y="1938528"/>
            <a:ext cx="23500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3"/>
                </a:solidFill>
              </a:rPr>
              <a:t>One firm-owned platform</a:t>
            </a:r>
            <a:endParaRPr lang="en-US" sz="1150" dirty="0"/>
          </a:p>
        </p:txBody>
      </p:sp>
      <p:sp>
        <p:nvSpPr>
          <p:cNvPr id="23" name="Firm-wide, for discussion bullets"/>
          <p:cNvSpPr txBox="1"/>
          <p:nvPr/>
        </p:nvSpPr>
        <p:spPr>
          <a:xfrm>
            <a:off x="6199632" y="2304288"/>
            <a:ext cx="23500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Every tool as a module over all files, matters and systems.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One set of permissions, one audit trail, models on firm hardware.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Includes a knowledge engine: "who here has handled this?"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How I can help the firm with AI</a:t>
            </a:r>
            <a:endParaRPr lang="en-US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804672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Two ways I can be an asset, each backed by work already done.</a:t>
            </a:r>
            <a:endParaRPr lang="en-US" sz="1300" dirty="0"/>
          </a:p>
        </p:txBody>
      </p:sp>
      <p:sp>
        <p:nvSpPr>
          <p:cNvPr id="4" name="AI tools and implementation card"/>
          <p:cNvSpPr/>
          <p:nvPr/>
        </p:nvSpPr>
        <p:spPr>
          <a:xfrm>
            <a:off x="457200" y="1280160"/>
            <a:ext cx="4023360" cy="2377440"/>
          </a:xfrm>
          <a:prstGeom prst="rect">
            <a:avLst/>
          </a:prstGeom>
          <a:solidFill>
            <a:srgbClr val="3A5368"/>
          </a:solidFill>
          <a:ln w="12700">
            <a:solidFill>
              <a:srgbClr val="3A5368"/>
            </a:solidFill>
            <a:prstDash val="solid"/>
          </a:ln>
        </p:spPr>
      </p:sp>
      <p:sp>
        <p:nvSpPr>
          <p:cNvPr id="5" name="icon square"/>
          <p:cNvSpPr/>
          <p:nvPr/>
        </p:nvSpPr>
        <p:spPr>
          <a:xfrm>
            <a:off x="594360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tool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51" y="1501811"/>
            <a:ext cx="215067" cy="215067"/>
          </a:xfrm>
          <a:prstGeom prst="rect">
            <a:avLst/>
          </a:prstGeom>
        </p:spPr>
      </p:pic>
      <p:sp>
        <p:nvSpPr>
          <p:cNvPr id="7" name="AI tools and implementation name"/>
          <p:cNvSpPr txBox="1"/>
          <p:nvPr/>
        </p:nvSpPr>
        <p:spPr>
          <a:xfrm>
            <a:off x="1097280" y="138988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AI tools and implementation</a:t>
            </a:r>
            <a:endParaRPr lang="en-US" sz="1500" dirty="0"/>
          </a:p>
        </p:txBody>
      </p:sp>
      <p:sp>
        <p:nvSpPr>
          <p:cNvPr id="8" name="AI tools and implementation sub"/>
          <p:cNvSpPr txBox="1"/>
          <p:nvPr/>
        </p:nvSpPr>
        <p:spPr>
          <a:xfrm>
            <a:off x="594360" y="19202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3"/>
                </a:solidFill>
              </a:rPr>
              <a:t>Building, testing and rolling out tools</a:t>
            </a:r>
            <a:endParaRPr lang="en-US" sz="1150" dirty="0"/>
          </a:p>
        </p:txBody>
      </p:sp>
      <p:sp>
        <p:nvSpPr>
          <p:cNvPr id="9" name="AI tools and implementation bullets"/>
          <p:cNvSpPr txBox="1"/>
          <p:nvPr/>
        </p:nvSpPr>
        <p:spPr>
          <a:xfrm>
            <a:off x="594360" y="22402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Fifteen working legal tools, each built and tested end to end.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Built for client data: local models, ethical walls, audit trails (Conflion).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Rollout that sticks: walkthroughs, plain-language guides and training.</a:t>
            </a:r>
            <a:endParaRPr lang="en-US" sz="1150" dirty="0"/>
          </a:p>
        </p:txBody>
      </p:sp>
      <p:sp>
        <p:nvSpPr>
          <p:cNvPr id="10" name="AI strategy going forward card"/>
          <p:cNvSpPr/>
          <p:nvPr/>
        </p:nvSpPr>
        <p:spPr>
          <a:xfrm>
            <a:off x="4663440" y="1280160"/>
            <a:ext cx="4023360" cy="2377440"/>
          </a:xfrm>
          <a:prstGeom prst="rect">
            <a:avLst/>
          </a:prstGeom>
          <a:solidFill>
            <a:srgbClr val="3A5368"/>
          </a:solidFill>
          <a:ln w="12700">
            <a:solidFill>
              <a:srgbClr val="3A5368"/>
            </a:solidFill>
            <a:prstDash val="solid"/>
          </a:ln>
        </p:spPr>
      </p:sp>
      <p:sp>
        <p:nvSpPr>
          <p:cNvPr id="11" name="icon square"/>
          <p:cNvSpPr/>
          <p:nvPr/>
        </p:nvSpPr>
        <p:spPr>
          <a:xfrm>
            <a:off x="4800600" y="1417320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compass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091" y="1501811"/>
            <a:ext cx="215067" cy="215067"/>
          </a:xfrm>
          <a:prstGeom prst="rect">
            <a:avLst/>
          </a:prstGeom>
        </p:spPr>
      </p:pic>
      <p:sp>
        <p:nvSpPr>
          <p:cNvPr id="13" name="AI strategy going forward name"/>
          <p:cNvSpPr txBox="1"/>
          <p:nvPr/>
        </p:nvSpPr>
        <p:spPr>
          <a:xfrm>
            <a:off x="5303520" y="138988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AI strategy going forward</a:t>
            </a:r>
            <a:endParaRPr lang="en-US" sz="1500" dirty="0"/>
          </a:p>
        </p:txBody>
      </p:sp>
      <p:sp>
        <p:nvSpPr>
          <p:cNvPr id="14" name="AI strategy going forward sub"/>
          <p:cNvSpPr txBox="1"/>
          <p:nvPr/>
        </p:nvSpPr>
        <p:spPr>
          <a:xfrm>
            <a:off x="4800600" y="19202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accent3"/>
                </a:solidFill>
              </a:rPr>
              <a:t>An ethos for choosing what to pursue</a:t>
            </a:r>
            <a:endParaRPr lang="en-US" sz="1150" dirty="0"/>
          </a:p>
        </p:txBody>
      </p:sp>
      <p:sp>
        <p:nvSpPr>
          <p:cNvPr id="15" name="AI strategy going forward bullets"/>
          <p:cNvSpPr txBox="1"/>
          <p:nvPr/>
        </p:nvSpPr>
        <p:spPr>
          <a:xfrm>
            <a:off x="4800600" y="2240280"/>
            <a:ext cx="3749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Safety-minded and honest about what AI cannot do.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Streamline real work; never add make-work.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Weigh new capabilities (risk tracker) against refining what we do (M&amp;A review).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bg1"/>
                </a:solidFill>
              </a:rPr>
              <a:t>Practice impact and quality of life, with an eye on optics.</a:t>
            </a:r>
            <a:endParaRPr lang="en-US" sz="1150" dirty="0"/>
          </a:p>
        </p:txBody>
      </p:sp>
      <p:sp>
        <p:nvSpPr>
          <p:cNvPr id="16" name="discussion card"/>
          <p:cNvSpPr/>
          <p:nvPr/>
        </p:nvSpPr>
        <p:spPr>
          <a:xfrm>
            <a:off x="457200" y="3840480"/>
            <a:ext cx="8229600" cy="86868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icon square"/>
          <p:cNvSpPr/>
          <p:nvPr/>
        </p:nvSpPr>
        <p:spPr>
          <a:xfrm>
            <a:off x="640080" y="4087368"/>
            <a:ext cx="384048" cy="38404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8" name="help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1" y="4171859"/>
            <a:ext cx="215067" cy="215067"/>
          </a:xfrm>
          <a:prstGeom prst="rect">
            <a:avLst/>
          </a:prstGeom>
        </p:spPr>
      </p:pic>
      <p:sp>
        <p:nvSpPr>
          <p:cNvPr id="19" name="discussion heading"/>
          <p:cNvSpPr txBox="1"/>
          <p:nvPr/>
        </p:nvSpPr>
        <p:spPr>
          <a:xfrm>
            <a:off x="1188720" y="3931920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For discussion</a:t>
            </a:r>
            <a:endParaRPr lang="en-US" sz="1100" dirty="0"/>
          </a:p>
        </p:txBody>
      </p:sp>
      <p:sp>
        <p:nvSpPr>
          <p:cNvPr id="20" name="discussion question"/>
          <p:cNvSpPr txBox="1"/>
          <p:nvPr/>
        </p:nvSpPr>
        <p:spPr>
          <a:xfrm>
            <a:off x="1188720" y="4206240"/>
            <a:ext cx="7269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Which problems would you most like AI to solve here, and how could I help?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for the firm">
  <a:themeElements>
    <a:clrScheme name="AI for the firm">
      <a:dk1>
        <a:srgbClr val="211E1F"/>
      </a:dk1>
      <a:lt1>
        <a:srgbClr val="FFFFFF"/>
      </a:lt1>
      <a:dk2>
        <a:srgbClr val="5E5E5E"/>
      </a:dk2>
      <a:lt2>
        <a:srgbClr val="F2F2F2"/>
      </a:lt2>
      <a:accent1>
        <a:srgbClr val="436C6D"/>
      </a:accent1>
      <a:accent2>
        <a:srgbClr val="E16E39"/>
      </a:accent2>
      <a:accent3>
        <a:srgbClr val="BFE0D5"/>
      </a:accent3>
      <a:accent4>
        <a:srgbClr val="66938F"/>
      </a:accent4>
      <a:accent5>
        <a:srgbClr val="436C6D"/>
      </a:accent5>
      <a:accent6>
        <a:srgbClr val="BDD7DE"/>
      </a:accent6>
      <a:hlink>
        <a:srgbClr val="436C6D"/>
      </a:hlink>
      <a:folHlink>
        <a:srgbClr val="5E5E5E"/>
      </a:folHlink>
    </a:clrScheme>
    <a:fontScheme name="AI for the firm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 have built and can build with AI</dc:title>
  <dc:subject>PptxGenJS Presentation</dc:subject>
  <dc:creator>Myles Parslow</dc:creator>
  <cp:lastModifiedBy>Myles Parslow</cp:lastModifiedBy>
  <cp:revision>1</cp:revision>
  <dcterms:created xsi:type="dcterms:W3CDTF">2026-10-29T17:38:40Z</dcterms:created>
  <dcterms:modified xsi:type="dcterms:W3CDTF">2026-10-29T17:38:40Z</dcterms:modified>
</cp:coreProperties>
</file>